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7724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4CC99C2-7660-48B6-85E0-092E1AE7817E}">
  <a:tblStyle styleId="{34CC99C2-7660-48B6-85E0-092E1AE7817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346" y="7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6350" y="5341850"/>
            <a:ext cx="2971800" cy="354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64950" y="5341850"/>
            <a:ext cx="3286125" cy="34099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0" y="2859750"/>
            <a:ext cx="77724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84455" lvl="0" indent="0" algn="l" rtl="0">
              <a:spcBef>
                <a:spcPts val="145"/>
              </a:spcBef>
              <a:spcAft>
                <a:spcPts val="0"/>
              </a:spcAft>
              <a:buNone/>
            </a:pPr>
            <a:r>
              <a:rPr lang="en" sz="900" b="1" dirty="0">
                <a:solidFill>
                  <a:srgbClr val="FF0000"/>
                </a:solidFill>
              </a:rPr>
              <a:t>City Ordinance No. 1686 </a:t>
            </a:r>
            <a:r>
              <a:rPr lang="en" sz="900" dirty="0"/>
              <a:t>prohibits to make, cause, or allow the making of any noise, sound, or vibration which exceeds the limits set</a:t>
            </a:r>
            <a:endParaRPr sz="900" dirty="0"/>
          </a:p>
          <a:p>
            <a:pPr marL="84455" lvl="0" indent="0" algn="l" rtl="0">
              <a:spcBef>
                <a:spcPts val="45"/>
              </a:spcBef>
              <a:spcAft>
                <a:spcPts val="0"/>
              </a:spcAft>
              <a:buNone/>
            </a:pPr>
            <a:r>
              <a:rPr lang="en" sz="900" dirty="0"/>
              <a:t>forth in this Ordinance. Fines up to $500 and/or potential Criminal Offense.</a:t>
            </a:r>
            <a:endParaRPr sz="900" dirty="0"/>
          </a:p>
          <a:p>
            <a:pPr marL="90170" marR="191770" lvl="0" indent="0" algn="l" rtl="0">
              <a:lnSpc>
                <a:spcPct val="103750"/>
              </a:lnSpc>
              <a:spcBef>
                <a:spcPts val="230"/>
              </a:spcBef>
              <a:spcAft>
                <a:spcPts val="0"/>
              </a:spcAft>
              <a:buNone/>
            </a:pPr>
            <a:r>
              <a:rPr lang="en" sz="900" b="1" dirty="0">
                <a:solidFill>
                  <a:srgbClr val="FF0000"/>
                </a:solidFill>
              </a:rPr>
              <a:t>City Ordinance No. 1301 </a:t>
            </a:r>
            <a:r>
              <a:rPr lang="en" sz="900" dirty="0"/>
              <a:t>prohibits animals on the beach. Pets are only allowed on a designated portion of the beach west of Pier Park. Fines - first offense is a $50 fine, second and subsequent offenses are $100.</a:t>
            </a:r>
          </a:p>
          <a:p>
            <a:pPr marL="90170" marR="191770" lvl="0" indent="0" algn="l" rtl="0">
              <a:lnSpc>
                <a:spcPct val="103750"/>
              </a:lnSpc>
              <a:spcBef>
                <a:spcPts val="230"/>
              </a:spcBef>
              <a:spcAft>
                <a:spcPts val="0"/>
              </a:spcAft>
              <a:buNone/>
            </a:pPr>
            <a:r>
              <a:rPr lang="en" sz="900" b="1" dirty="0">
                <a:solidFill>
                  <a:srgbClr val="FF0000"/>
                </a:solidFill>
              </a:rPr>
              <a:t>City Ordinance No. 1597 </a:t>
            </a:r>
            <a:r>
              <a:rPr lang="en" sz="900" dirty="0"/>
              <a:t>prohibits smoking and vaping in city parks and beaches. Fines - first offense carries a $100 fine, while a second</a:t>
            </a:r>
            <a:endParaRPr sz="900" dirty="0"/>
          </a:p>
          <a:p>
            <a:pPr marL="102870" lvl="0" indent="0" algn="l" rtl="0">
              <a:spcBef>
                <a:spcPts val="45"/>
              </a:spcBef>
              <a:spcAft>
                <a:spcPts val="0"/>
              </a:spcAft>
              <a:buNone/>
            </a:pPr>
            <a:r>
              <a:rPr lang="en" sz="900" dirty="0"/>
              <a:t>offense is $250, third and subsequent offenses are $500.</a:t>
            </a:r>
            <a:endParaRPr sz="900" dirty="0"/>
          </a:p>
          <a:p>
            <a:pPr marL="84455" marR="191770" lvl="0" indent="0" algn="l" rtl="0">
              <a:lnSpc>
                <a:spcPct val="111666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900" b="1" dirty="0">
                <a:solidFill>
                  <a:srgbClr val="FF0000"/>
                </a:solidFill>
              </a:rPr>
              <a:t>Trash Removal: </a:t>
            </a:r>
            <a:r>
              <a:rPr lang="en" sz="900" dirty="0"/>
              <a:t>Please remove all trash from unit upon check-out and place in trash chute located near elevators on each floor. All trash must be kept in containers. Trash chute is available 24/7.</a:t>
            </a:r>
            <a:endParaRPr sz="900" dirty="0"/>
          </a:p>
          <a:p>
            <a:pPr marL="94615" lvl="0" indent="0" algn="l" rtl="0">
              <a:lnSpc>
                <a:spcPct val="10375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" sz="900" b="1" dirty="0">
                <a:solidFill>
                  <a:srgbClr val="FF0000"/>
                </a:solidFill>
              </a:rPr>
              <a:t>Parking: </a:t>
            </a:r>
            <a:r>
              <a:rPr lang="en" sz="900" dirty="0"/>
              <a:t>All parking is located in lot in front of the building. All vehicles are required to display a valid parking pass in vehicle. Unauthorized vehicles will be towed at guest expense.</a:t>
            </a:r>
            <a:endParaRPr sz="900" dirty="0"/>
          </a:p>
          <a:p>
            <a:pPr marL="90170" lvl="0" indent="0" algn="l" rtl="0">
              <a:spcBef>
                <a:spcPts val="215"/>
              </a:spcBef>
              <a:spcAft>
                <a:spcPts val="0"/>
              </a:spcAft>
              <a:buNone/>
            </a:pPr>
            <a:r>
              <a:rPr lang="en" sz="900" b="1" dirty="0">
                <a:solidFill>
                  <a:srgbClr val="FF0000"/>
                </a:solidFill>
              </a:rPr>
              <a:t>Balcony: </a:t>
            </a:r>
            <a:r>
              <a:rPr lang="en" sz="900" dirty="0"/>
              <a:t>It is a Class 3 felony to throw any items from a balcony. Do not hang any items on balcony railing.</a:t>
            </a:r>
            <a:endParaRPr sz="900" dirty="0"/>
          </a:p>
          <a:p>
            <a:pPr marL="94615" marR="191770" lvl="0" indent="0" algn="l" rtl="0">
              <a:spcBef>
                <a:spcPts val="330"/>
              </a:spcBef>
              <a:spcAft>
                <a:spcPts val="0"/>
              </a:spcAft>
              <a:buNone/>
            </a:pPr>
            <a:r>
              <a:rPr lang="en" sz="9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" sz="900" b="1" dirty="0">
                <a:solidFill>
                  <a:srgbClr val="FF0000"/>
                </a:solidFill>
              </a:rPr>
              <a:t>enalties for Non-Compliance: </a:t>
            </a:r>
            <a:r>
              <a:rPr lang="en" sz="900" dirty="0"/>
              <a:t>Failure to conform to local ordinances such as noise, parking and occupancy requirements is a violation of City code and may result in tickets or citations. Minimum fine is $500 and increases with subsequent offenses.</a:t>
            </a:r>
            <a:endParaRPr sz="900" dirty="0"/>
          </a:p>
          <a:p>
            <a:pPr marL="0" lvl="0" indent="0" algn="l" rtl="0">
              <a:spcBef>
                <a:spcPts val="40"/>
              </a:spcBef>
              <a:spcAft>
                <a:spcPts val="0"/>
              </a:spcAft>
              <a:buNone/>
            </a:pPr>
            <a:endParaRPr sz="75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93394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5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57" name="Google Shape;57;p13"/>
          <p:cNvGraphicFramePr/>
          <p:nvPr>
            <p:extLst>
              <p:ext uri="{D42A27DB-BD31-4B8C-83A1-F6EECF244321}">
                <p14:modId xmlns:p14="http://schemas.microsoft.com/office/powerpoint/2010/main" val="3256755233"/>
              </p:ext>
            </p:extLst>
          </p:nvPr>
        </p:nvGraphicFramePr>
        <p:xfrm>
          <a:off x="164775" y="9025025"/>
          <a:ext cx="7442825" cy="663575"/>
        </p:xfrm>
        <a:graphic>
          <a:graphicData uri="http://schemas.openxmlformats.org/drawingml/2006/table">
            <a:tbl>
              <a:tblPr bandRow="1" bandCol="1">
                <a:noFill/>
                <a:tableStyleId>{34CC99C2-7660-48B6-85E0-092E1AE7817E}</a:tableStyleId>
              </a:tblPr>
              <a:tblGrid>
                <a:gridCol w="137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6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979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1625">
                <a:tc gridSpan="3">
                  <a:txBody>
                    <a:bodyPr/>
                    <a:lstStyle/>
                    <a:p>
                      <a:pPr marL="568960" lvl="0" indent="0" algn="l" rtl="0">
                        <a:spcBef>
                          <a:spcPts val="17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MEDICAL CARE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rgbClr val="C5DF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1209675" marR="1203325" lvl="0" indent="0" algn="ctr" rtl="0">
                        <a:spcBef>
                          <a:spcPts val="1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CALL 911 IN CASE OF AN EMERGENCY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950">
                <a:tc gridSpan="3">
                  <a:txBody>
                    <a:bodyPr/>
                    <a:lstStyle/>
                    <a:p>
                      <a:pPr marL="118110" lvl="0" indent="0" algn="ctr" rtl="0">
                        <a:spcBef>
                          <a:spcPts val="85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CLOSEST HOSPITALS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67945" lvl="0" indent="0" algn="l" rtl="0">
                        <a:spcBef>
                          <a:spcPts val="10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HCA Florida Gulf Coast Hospital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67945" lvl="0" indent="0" algn="l" rtl="0">
                        <a:spcBef>
                          <a:spcPts val="26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9318 PCB Parkway, PCB, FL 32407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0640" lvl="0" indent="0" algn="l" rtl="0">
                        <a:spcBef>
                          <a:spcPts val="13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Ascension Sacred Heart Emergency Care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0640" lvl="0" indent="0" algn="l" rtl="0">
                        <a:spcBef>
                          <a:spcPts val="9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11111 PCB Parkway, PCB, FL 32407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8" name="Google Shape;58;p13"/>
          <p:cNvGraphicFramePr/>
          <p:nvPr>
            <p:extLst>
              <p:ext uri="{D42A27DB-BD31-4B8C-83A1-F6EECF244321}">
                <p14:modId xmlns:p14="http://schemas.microsoft.com/office/powerpoint/2010/main" val="465572401"/>
              </p:ext>
            </p:extLst>
          </p:nvPr>
        </p:nvGraphicFramePr>
        <p:xfrm>
          <a:off x="164775" y="1423150"/>
          <a:ext cx="7442825" cy="1689761"/>
        </p:xfrm>
        <a:graphic>
          <a:graphicData uri="http://schemas.openxmlformats.org/drawingml/2006/table">
            <a:tbl>
              <a:tblPr bandRow="1" bandCol="1">
                <a:noFill/>
                <a:tableStyleId>{34CC99C2-7660-48B6-85E0-092E1AE7817E}</a:tableStyleId>
              </a:tblPr>
              <a:tblGrid>
                <a:gridCol w="137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6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979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3700">
                <a:tc>
                  <a:txBody>
                    <a:bodyPr/>
                    <a:lstStyle/>
                    <a:p>
                      <a:pPr marL="67945" lvl="0" indent="0" algn="l" rtl="0">
                        <a:lnSpc>
                          <a:spcPct val="14208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CHECK IN TIME: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lvl="0" indent="0" algn="l" rtl="0">
                        <a:lnSpc>
                          <a:spcPct val="14208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6675" lvl="0" indent="0" algn="l" rtl="0">
                        <a:lnSpc>
                          <a:spcPct val="14208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CHECK OUT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6040" lvl="0" indent="0" algn="l" rtl="0">
                        <a:lnSpc>
                          <a:spcPct val="14208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6675" lvl="0" indent="0" algn="l" rtl="0">
                        <a:lnSpc>
                          <a:spcPct val="14208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WIFI ACCESS: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lvl="0" indent="0" algn="l" rtl="0">
                        <a:lnSpc>
                          <a:spcPct val="111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175">
                <a:tc>
                  <a:txBody>
                    <a:bodyPr/>
                    <a:lstStyle/>
                    <a:p>
                      <a:pPr marL="67945" lvl="0" indent="0" algn="l" rtl="0">
                        <a:lnSpc>
                          <a:spcPct val="13458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MANAGEMENT:</a:t>
                      </a:r>
                      <a:endParaRPr sz="13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rgbClr val="E1EE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6675" lvl="0" indent="0" algn="l" rtl="0">
                        <a:lnSpc>
                          <a:spcPct val="13458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rgbClr val="E1EE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6040" lvl="0" indent="0" algn="l" rtl="0">
                        <a:lnSpc>
                          <a:spcPct val="13458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CONTACT INFO:</a:t>
                      </a:r>
                      <a:endParaRPr sz="13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rgbClr val="E1EE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6675" lvl="0" indent="0" algn="l" rtl="0">
                        <a:lnSpc>
                          <a:spcPct val="13458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rgbClr val="E1EE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67945" lvl="0" indent="0" algn="l" rtl="0">
                        <a:lnSpc>
                          <a:spcPct val="13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SECURITY:</a:t>
                      </a:r>
                      <a:endParaRPr sz="13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rgbClr val="E1EE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6675" lvl="0" indent="0" algn="l" rtl="0">
                        <a:lnSpc>
                          <a:spcPct val="13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rgbClr val="E1EE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6040" lvl="0" indent="0" algn="l" rtl="0">
                        <a:lnSpc>
                          <a:spcPct val="13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SECURITY CONTACT:</a:t>
                      </a:r>
                      <a:endParaRPr sz="13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rgbClr val="E1EE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6675" lvl="0" indent="0" algn="l" rtl="0">
                        <a:lnSpc>
                          <a:spcPct val="13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b="1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rgbClr val="E1EE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566">
                <a:tc>
                  <a:txBody>
                    <a:bodyPr/>
                    <a:lstStyle/>
                    <a:p>
                      <a:pPr marL="67945" lvl="0" indent="0" algn="l" rtl="0">
                        <a:lnSpc>
                          <a:spcPct val="13458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MAX OCCUPANCY:</a:t>
                      </a:r>
                      <a:endParaRPr sz="13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rgbClr val="E1EE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6675" lvl="0" indent="0" algn="l" rtl="0">
                        <a:lnSpc>
                          <a:spcPct val="13458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rgbClr val="E1EE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6040" lvl="0" indent="0" algn="l" rtl="0">
                        <a:lnSpc>
                          <a:spcPct val="13458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PARKING</a:t>
                      </a:r>
                      <a:endParaRPr sz="13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rgbClr val="E1EE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6675" lvl="0" indent="0" algn="l" rtl="0">
                        <a:lnSpc>
                          <a:spcPct val="13458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rgbClr val="E1EE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550">
                <a:tc gridSpan="8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3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TRASH CHUTES ARE LOCATED _______________________</a:t>
                      </a:r>
                      <a:endParaRPr sz="13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550">
                <a:tc gridSpan="8">
                  <a:txBody>
                    <a:bodyPr/>
                    <a:lstStyle/>
                    <a:p>
                      <a:pPr marL="2437765" marR="2432050" lvl="0" indent="0" algn="ctr" rtl="0">
                        <a:spcBef>
                          <a:spcPts val="3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SAFETY ORDINANCE INFORMATION</a:t>
                      </a:r>
                      <a:endParaRPr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2400288" y="278550"/>
            <a:ext cx="29718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dirty="0">
                <a:solidFill>
                  <a:schemeClr val="dk1"/>
                </a:solidFill>
              </a:rPr>
              <a:t>Resort Name</a:t>
            </a:r>
            <a:endParaRPr sz="1200" b="1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</a:rPr>
              <a:t>Unit _____</a:t>
            </a:r>
            <a:endParaRPr sz="1200" b="1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</a:rPr>
              <a:t>Address</a:t>
            </a:r>
            <a:endParaRPr sz="1200" b="1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chemeClr val="dk1"/>
                </a:solidFill>
              </a:rPr>
              <a:t>PANAMA CITY BEACH, FL ______</a:t>
            </a:r>
            <a:endParaRPr sz="1200" b="1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FF0000"/>
                </a:solidFill>
              </a:rPr>
              <a:t>CERTIFICATE NUMBER: XXXXX</a:t>
            </a:r>
            <a:endParaRPr sz="1200" dirty="0"/>
          </a:p>
        </p:txBody>
      </p:sp>
      <p:pic>
        <p:nvPicPr>
          <p:cNvPr id="60" name="Google Shape;60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83690" y="278553"/>
            <a:ext cx="2038781" cy="932179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033913" y="202350"/>
            <a:ext cx="932175" cy="932175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 txBox="1"/>
          <p:nvPr/>
        </p:nvSpPr>
        <p:spPr>
          <a:xfrm>
            <a:off x="0" y="105385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b="1">
                <a:solidFill>
                  <a:schemeClr val="dk1"/>
                </a:solidFill>
              </a:rPr>
              <a:t>GRILLING ON BALCONIES</a:t>
            </a:r>
            <a:endParaRPr sz="700" b="1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b="1">
                <a:solidFill>
                  <a:schemeClr val="dk1"/>
                </a:solidFill>
              </a:rPr>
              <a:t>PROHIBITED PER FLORIDA LAW</a:t>
            </a:r>
            <a:endParaRPr sz="700"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362</Words>
  <Application>Microsoft Office PowerPoint</Application>
  <PresentationFormat>Custom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 Shea</dc:creator>
  <cp:lastModifiedBy>Debbie Ingram</cp:lastModifiedBy>
  <cp:revision>3</cp:revision>
  <dcterms:modified xsi:type="dcterms:W3CDTF">2023-11-27T15:40:02Z</dcterms:modified>
</cp:coreProperties>
</file>